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816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68185"/>
            <a:ext cx="7477601" cy="2499598"/>
          </a:xfrm>
          <a:prstGeom prst="rect">
            <a:avLst/>
          </a:prstGeom>
          <a:noFill/>
          <a:ln/>
        </p:spPr>
        <p:txBody>
          <a:bodyPr wrap="square" rtlCol="0" anchor="t"/>
          <a:lstStyle/>
          <a:p>
            <a:pPr marL="0" indent="0">
              <a:lnSpc>
                <a:spcPts val="6561"/>
              </a:lnSpc>
              <a:buNone/>
            </a:pPr>
            <a:r>
              <a:rPr lang="en-US" sz="5249" b="1" dirty="0">
                <a:solidFill>
                  <a:srgbClr val="FFFFFF"/>
                </a:solidFill>
                <a:latin typeface="Instrument Sans" pitchFamily="34" charset="0"/>
                <a:ea typeface="Instrument Sans" pitchFamily="34" charset="-122"/>
                <a:cs typeface="Instrument Sans" pitchFamily="34" charset="-120"/>
              </a:rPr>
              <a:t>Introduction to TensorFlow Object Detection</a:t>
            </a:r>
            <a:endParaRPr lang="en-US" sz="5249" dirty="0"/>
          </a:p>
        </p:txBody>
      </p:sp>
      <p:sp>
        <p:nvSpPr>
          <p:cNvPr id="6" name="Text 2"/>
          <p:cNvSpPr/>
          <p:nvPr/>
        </p:nvSpPr>
        <p:spPr>
          <a:xfrm>
            <a:off x="833199" y="4501039"/>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TensorFlow Object Detection is a powerful tool for identifying and locating objects within an image or video. It's widely used in fields like autonomous vehicles, retail, and healthcare for tasks such as object tracking, facial recognition, and more.</a:t>
            </a:r>
            <a:endParaRPr lang="en-US" sz="1750" dirty="0"/>
          </a:p>
        </p:txBody>
      </p:sp>
      <p:sp>
        <p:nvSpPr>
          <p:cNvPr id="7" name="Shape 3"/>
          <p:cNvSpPr/>
          <p:nvPr/>
        </p:nvSpPr>
        <p:spPr>
          <a:xfrm>
            <a:off x="833199" y="6189226"/>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6172557"/>
            <a:ext cx="1944172" cy="388858"/>
          </a:xfrm>
          <a:prstGeom prst="rect">
            <a:avLst/>
          </a:prstGeom>
          <a:noFill/>
          <a:ln/>
        </p:spPr>
        <p:txBody>
          <a:bodyPr wrap="none" rtlCol="0" anchor="t"/>
          <a:lstStyle/>
          <a:p>
            <a:pPr marL="0" indent="0" algn="l">
              <a:lnSpc>
                <a:spcPts val="3062"/>
              </a:lnSpc>
              <a:buNone/>
            </a:pPr>
            <a:r>
              <a:rPr lang="en-US" sz="2187" b="1" dirty="0">
                <a:solidFill>
                  <a:srgbClr val="CFD0D8"/>
                </a:solidFill>
                <a:latin typeface="Instrument Sans" pitchFamily="34" charset="0"/>
                <a:ea typeface="Instrument Sans" pitchFamily="34" charset="-122"/>
                <a:cs typeface="Instrument Sans" pitchFamily="34" charset="-120"/>
              </a:rPr>
              <a:t>by laya etesam</a:t>
            </a:r>
            <a:endParaRPr lang="en-US" sz="2187"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2A2A2D">
              <a:alpha val="80000"/>
            </a:srgbClr>
          </a:solidFill>
          <a:ln/>
        </p:spPr>
      </p:sp>
      <p:sp>
        <p:nvSpPr>
          <p:cNvPr id="6" name="Text 2"/>
          <p:cNvSpPr/>
          <p:nvPr/>
        </p:nvSpPr>
        <p:spPr>
          <a:xfrm>
            <a:off x="2037993" y="1995964"/>
            <a:ext cx="6864548"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What is Object Detection?</a:t>
            </a:r>
            <a:endParaRPr lang="en-US" sz="4374" dirty="0"/>
          </a:p>
        </p:txBody>
      </p:sp>
      <p:sp>
        <p:nvSpPr>
          <p:cNvPr id="7" name="Shape 3"/>
          <p:cNvSpPr/>
          <p:nvPr/>
        </p:nvSpPr>
        <p:spPr>
          <a:xfrm>
            <a:off x="2037993" y="3197185"/>
            <a:ext cx="499943" cy="499943"/>
          </a:xfrm>
          <a:prstGeom prst="roundRect">
            <a:avLst>
              <a:gd name="adj" fmla="val 20000"/>
            </a:avLst>
          </a:prstGeom>
          <a:solidFill>
            <a:srgbClr val="3C3C43"/>
          </a:solidFill>
          <a:ln w="13811">
            <a:solidFill>
              <a:srgbClr val="55555C"/>
            </a:solidFill>
            <a:prstDash val="solid"/>
          </a:ln>
        </p:spPr>
      </p:sp>
      <p:sp>
        <p:nvSpPr>
          <p:cNvPr id="8" name="Text 4"/>
          <p:cNvSpPr/>
          <p:nvPr/>
        </p:nvSpPr>
        <p:spPr>
          <a:xfrm>
            <a:off x="2223373" y="3238857"/>
            <a:ext cx="129064"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1</a:t>
            </a:r>
            <a:endParaRPr lang="en-US" sz="2624" dirty="0"/>
          </a:p>
        </p:txBody>
      </p:sp>
      <p:sp>
        <p:nvSpPr>
          <p:cNvPr id="9" name="Text 5"/>
          <p:cNvSpPr/>
          <p:nvPr/>
        </p:nvSpPr>
        <p:spPr>
          <a:xfrm>
            <a:off x="2760107" y="3273504"/>
            <a:ext cx="2647950" cy="694373"/>
          </a:xfrm>
          <a:prstGeom prst="rect">
            <a:avLst/>
          </a:prstGeom>
          <a:noFill/>
          <a:ln/>
        </p:spPr>
        <p:txBody>
          <a:bodyPr wrap="squar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Detection of Multiple Objects</a:t>
            </a:r>
            <a:endParaRPr lang="en-US" sz="2187" dirty="0"/>
          </a:p>
        </p:txBody>
      </p:sp>
      <p:sp>
        <p:nvSpPr>
          <p:cNvPr id="10" name="Text 6"/>
          <p:cNvSpPr/>
          <p:nvPr/>
        </p:nvSpPr>
        <p:spPr>
          <a:xfrm>
            <a:off x="2760107" y="4101108"/>
            <a:ext cx="2647950" cy="1777008"/>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Object detection involves identifying and locating multiple objects within an image or video, often in real-time.</a:t>
            </a:r>
            <a:endParaRPr lang="en-US" sz="1750" dirty="0"/>
          </a:p>
        </p:txBody>
      </p:sp>
      <p:sp>
        <p:nvSpPr>
          <p:cNvPr id="11" name="Shape 7"/>
          <p:cNvSpPr/>
          <p:nvPr/>
        </p:nvSpPr>
        <p:spPr>
          <a:xfrm>
            <a:off x="5630228" y="3197185"/>
            <a:ext cx="499943" cy="499943"/>
          </a:xfrm>
          <a:prstGeom prst="roundRect">
            <a:avLst>
              <a:gd name="adj" fmla="val 20000"/>
            </a:avLst>
          </a:prstGeom>
          <a:solidFill>
            <a:srgbClr val="3C3C43"/>
          </a:solidFill>
          <a:ln w="13811">
            <a:solidFill>
              <a:srgbClr val="55555C"/>
            </a:solidFill>
            <a:prstDash val="solid"/>
          </a:ln>
        </p:spPr>
      </p:sp>
      <p:sp>
        <p:nvSpPr>
          <p:cNvPr id="12" name="Text 8"/>
          <p:cNvSpPr/>
          <p:nvPr/>
        </p:nvSpPr>
        <p:spPr>
          <a:xfrm>
            <a:off x="5787271" y="3238857"/>
            <a:ext cx="185738"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2</a:t>
            </a:r>
            <a:endParaRPr lang="en-US" sz="2624" dirty="0"/>
          </a:p>
        </p:txBody>
      </p:sp>
      <p:sp>
        <p:nvSpPr>
          <p:cNvPr id="13" name="Text 9"/>
          <p:cNvSpPr/>
          <p:nvPr/>
        </p:nvSpPr>
        <p:spPr>
          <a:xfrm>
            <a:off x="6352342" y="3273504"/>
            <a:ext cx="2647950" cy="694373"/>
          </a:xfrm>
          <a:prstGeom prst="rect">
            <a:avLst/>
          </a:prstGeom>
          <a:noFill/>
          <a:ln/>
        </p:spPr>
        <p:txBody>
          <a:bodyPr wrap="squar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Contextual Understanding</a:t>
            </a:r>
            <a:endParaRPr lang="en-US" sz="2187" dirty="0"/>
          </a:p>
        </p:txBody>
      </p:sp>
      <p:sp>
        <p:nvSpPr>
          <p:cNvPr id="14" name="Text 10"/>
          <p:cNvSpPr/>
          <p:nvPr/>
        </p:nvSpPr>
        <p:spPr>
          <a:xfrm>
            <a:off x="6352342" y="4101108"/>
            <a:ext cx="2647950" cy="1777008"/>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It goes beyond image classification and provides context by outlining the exact location of each object.</a:t>
            </a:r>
            <a:endParaRPr lang="en-US" sz="1750" dirty="0"/>
          </a:p>
        </p:txBody>
      </p:sp>
      <p:sp>
        <p:nvSpPr>
          <p:cNvPr id="15" name="Shape 11"/>
          <p:cNvSpPr/>
          <p:nvPr/>
        </p:nvSpPr>
        <p:spPr>
          <a:xfrm>
            <a:off x="9222462" y="3197185"/>
            <a:ext cx="499943" cy="499943"/>
          </a:xfrm>
          <a:prstGeom prst="roundRect">
            <a:avLst>
              <a:gd name="adj" fmla="val 20000"/>
            </a:avLst>
          </a:prstGeom>
          <a:solidFill>
            <a:srgbClr val="3C3C43"/>
          </a:solidFill>
          <a:ln w="13811">
            <a:solidFill>
              <a:srgbClr val="55555C"/>
            </a:solidFill>
            <a:prstDash val="solid"/>
          </a:ln>
        </p:spPr>
      </p:sp>
      <p:sp>
        <p:nvSpPr>
          <p:cNvPr id="16" name="Text 12"/>
          <p:cNvSpPr/>
          <p:nvPr/>
        </p:nvSpPr>
        <p:spPr>
          <a:xfrm>
            <a:off x="9375934" y="3238857"/>
            <a:ext cx="193000"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3</a:t>
            </a:r>
            <a:endParaRPr lang="en-US" sz="2624" dirty="0"/>
          </a:p>
        </p:txBody>
      </p:sp>
      <p:sp>
        <p:nvSpPr>
          <p:cNvPr id="17" name="Text 13"/>
          <p:cNvSpPr/>
          <p:nvPr/>
        </p:nvSpPr>
        <p:spPr>
          <a:xfrm>
            <a:off x="9944576" y="3273504"/>
            <a:ext cx="2647950" cy="694373"/>
          </a:xfrm>
          <a:prstGeom prst="rect">
            <a:avLst/>
          </a:prstGeom>
          <a:noFill/>
          <a:ln/>
        </p:spPr>
        <p:txBody>
          <a:bodyPr wrap="squar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Applications in Various Industries</a:t>
            </a:r>
            <a:endParaRPr lang="en-US" sz="2187" dirty="0"/>
          </a:p>
        </p:txBody>
      </p:sp>
      <p:sp>
        <p:nvSpPr>
          <p:cNvPr id="18" name="Text 14"/>
          <p:cNvSpPr/>
          <p:nvPr/>
        </p:nvSpPr>
        <p:spPr>
          <a:xfrm>
            <a:off x="9944576" y="4101108"/>
            <a:ext cx="2647950" cy="2132409"/>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From security and surveillance to retail analytics, object detection has a wide range of applications across different fields.</a:t>
            </a: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2105620"/>
            <a:ext cx="6244709"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Overview of TensorFlow</a:t>
            </a:r>
            <a:endParaRPr lang="en-US" sz="4374" dirty="0"/>
          </a:p>
        </p:txBody>
      </p:sp>
      <p:sp>
        <p:nvSpPr>
          <p:cNvPr id="5" name="Text 2"/>
          <p:cNvSpPr/>
          <p:nvPr/>
        </p:nvSpPr>
        <p:spPr>
          <a:xfrm>
            <a:off x="2037993" y="3355419"/>
            <a:ext cx="5110520" cy="944285"/>
          </a:xfrm>
          <a:prstGeom prst="rect">
            <a:avLst/>
          </a:prstGeom>
          <a:noFill/>
          <a:ln/>
        </p:spPr>
        <p:txBody>
          <a:bodyPr wrap="none" rtlCol="0" anchor="t"/>
          <a:lstStyle/>
          <a:p>
            <a:pPr marL="0" indent="0" algn="ctr">
              <a:lnSpc>
                <a:spcPts val="7436"/>
              </a:lnSpc>
              <a:buNone/>
            </a:pPr>
            <a:r>
              <a:rPr lang="en-US" sz="7436" b="1" dirty="0">
                <a:solidFill>
                  <a:srgbClr val="CFD0D8"/>
                </a:solidFill>
                <a:latin typeface="Instrument Sans" pitchFamily="34" charset="0"/>
                <a:ea typeface="Instrument Sans" pitchFamily="34" charset="-122"/>
                <a:cs typeface="Instrument Sans" pitchFamily="34" charset="-120"/>
              </a:rPr>
              <a:t>3.3K</a:t>
            </a:r>
            <a:endParaRPr lang="en-US" sz="7436" dirty="0"/>
          </a:p>
        </p:txBody>
      </p:sp>
      <p:sp>
        <p:nvSpPr>
          <p:cNvPr id="6" name="Text 3"/>
          <p:cNvSpPr/>
          <p:nvPr/>
        </p:nvSpPr>
        <p:spPr>
          <a:xfrm>
            <a:off x="3482221" y="4577358"/>
            <a:ext cx="2221944" cy="347186"/>
          </a:xfrm>
          <a:prstGeom prst="rect">
            <a:avLst/>
          </a:prstGeom>
          <a:noFill/>
          <a:ln/>
        </p:spPr>
        <p:txBody>
          <a:bodyPr wrap="none" rtlCol="0" anchor="t"/>
          <a:lstStyle/>
          <a:p>
            <a:pPr marL="0" indent="0" algn="ctr">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GitHub Stars</a:t>
            </a:r>
            <a:endParaRPr lang="en-US" sz="2187" dirty="0"/>
          </a:p>
        </p:txBody>
      </p:sp>
      <p:sp>
        <p:nvSpPr>
          <p:cNvPr id="7" name="Text 4"/>
          <p:cNvSpPr/>
          <p:nvPr/>
        </p:nvSpPr>
        <p:spPr>
          <a:xfrm>
            <a:off x="2037993" y="5057775"/>
            <a:ext cx="5110520" cy="1066205"/>
          </a:xfrm>
          <a:prstGeom prst="rect">
            <a:avLst/>
          </a:prstGeom>
          <a:noFill/>
          <a:ln/>
        </p:spPr>
        <p:txBody>
          <a:bodyPr wrap="square" rtlCol="0" anchor="t"/>
          <a:lstStyle/>
          <a:p>
            <a:pPr marL="0" indent="0" algn="ctr">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TensorFlow has garnered a massive community with 3.3K stars on GitHub, indicating its popularity and strong support.</a:t>
            </a:r>
            <a:endParaRPr lang="en-US" sz="1750" dirty="0"/>
          </a:p>
        </p:txBody>
      </p:sp>
      <p:sp>
        <p:nvSpPr>
          <p:cNvPr id="8" name="Text 5"/>
          <p:cNvSpPr/>
          <p:nvPr/>
        </p:nvSpPr>
        <p:spPr>
          <a:xfrm>
            <a:off x="7481768" y="3355419"/>
            <a:ext cx="5110639" cy="944285"/>
          </a:xfrm>
          <a:prstGeom prst="rect">
            <a:avLst/>
          </a:prstGeom>
          <a:noFill/>
          <a:ln/>
        </p:spPr>
        <p:txBody>
          <a:bodyPr wrap="none" rtlCol="0" anchor="t"/>
          <a:lstStyle/>
          <a:p>
            <a:pPr marL="0" indent="0" algn="ctr">
              <a:lnSpc>
                <a:spcPts val="7436"/>
              </a:lnSpc>
              <a:buNone/>
            </a:pPr>
            <a:r>
              <a:rPr lang="en-US" sz="7436" b="1" dirty="0">
                <a:solidFill>
                  <a:srgbClr val="CFD0D8"/>
                </a:solidFill>
                <a:latin typeface="Instrument Sans" pitchFamily="34" charset="0"/>
                <a:ea typeface="Instrument Sans" pitchFamily="34" charset="-122"/>
                <a:cs typeface="Instrument Sans" pitchFamily="34" charset="-120"/>
              </a:rPr>
              <a:t>5</a:t>
            </a:r>
            <a:endParaRPr lang="en-US" sz="7436" dirty="0"/>
          </a:p>
        </p:txBody>
      </p:sp>
      <p:sp>
        <p:nvSpPr>
          <p:cNvPr id="9" name="Text 6"/>
          <p:cNvSpPr/>
          <p:nvPr/>
        </p:nvSpPr>
        <p:spPr>
          <a:xfrm>
            <a:off x="8926116" y="4577358"/>
            <a:ext cx="2221944" cy="347186"/>
          </a:xfrm>
          <a:prstGeom prst="rect">
            <a:avLst/>
          </a:prstGeom>
          <a:noFill/>
          <a:ln/>
        </p:spPr>
        <p:txBody>
          <a:bodyPr wrap="none" rtlCol="0" anchor="t"/>
          <a:lstStyle/>
          <a:p>
            <a:pPr marL="0" indent="0" algn="ctr">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Dimensions</a:t>
            </a:r>
            <a:endParaRPr lang="en-US" sz="2187" dirty="0"/>
          </a:p>
        </p:txBody>
      </p:sp>
      <p:sp>
        <p:nvSpPr>
          <p:cNvPr id="10" name="Text 7"/>
          <p:cNvSpPr/>
          <p:nvPr/>
        </p:nvSpPr>
        <p:spPr>
          <a:xfrm>
            <a:off x="7481768" y="5057775"/>
            <a:ext cx="5110639" cy="1066205"/>
          </a:xfrm>
          <a:prstGeom prst="rect">
            <a:avLst/>
          </a:prstGeom>
          <a:noFill/>
          <a:ln/>
        </p:spPr>
        <p:txBody>
          <a:bodyPr wrap="square" rtlCol="0" anchor="t"/>
          <a:lstStyle/>
          <a:p>
            <a:pPr marL="0" indent="0" algn="ctr">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TensorFlow offers flexibility with support for both static and dynamic graphs, making it suitable for various applications.</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2A2A2D">
              <a:alpha val="75000"/>
            </a:srgbClr>
          </a:solidFill>
          <a:ln/>
        </p:spPr>
      </p:sp>
      <p:sp>
        <p:nvSpPr>
          <p:cNvPr id="4" name="Text 1"/>
          <p:cNvSpPr/>
          <p:nvPr/>
        </p:nvSpPr>
        <p:spPr>
          <a:xfrm>
            <a:off x="3389948" y="454462"/>
            <a:ext cx="7850386" cy="1032748"/>
          </a:xfrm>
          <a:prstGeom prst="rect">
            <a:avLst/>
          </a:prstGeom>
          <a:noFill/>
          <a:ln/>
        </p:spPr>
        <p:txBody>
          <a:bodyPr wrap="square" rtlCol="0" anchor="t"/>
          <a:lstStyle/>
          <a:p>
            <a:pPr marL="0" indent="0">
              <a:lnSpc>
                <a:spcPts val="4067"/>
              </a:lnSpc>
              <a:buNone/>
            </a:pPr>
            <a:r>
              <a:rPr lang="en-US" sz="3253" b="1" dirty="0">
                <a:solidFill>
                  <a:srgbClr val="FFFFFF"/>
                </a:solidFill>
                <a:latin typeface="Instrument Sans" pitchFamily="34" charset="0"/>
                <a:ea typeface="Instrument Sans" pitchFamily="34" charset="-122"/>
                <a:cs typeface="Instrument Sans" pitchFamily="34" charset="-120"/>
              </a:rPr>
              <a:t>Key Features of TensorFlow Object Detection API</a:t>
            </a:r>
            <a:endParaRPr lang="en-US" sz="3253" dirty="0"/>
          </a:p>
        </p:txBody>
      </p:sp>
      <p:sp>
        <p:nvSpPr>
          <p:cNvPr id="5" name="Text 2"/>
          <p:cNvSpPr/>
          <p:nvPr/>
        </p:nvSpPr>
        <p:spPr>
          <a:xfrm>
            <a:off x="3389948" y="1900357"/>
            <a:ext cx="2742367" cy="258128"/>
          </a:xfrm>
          <a:prstGeom prst="rect">
            <a:avLst/>
          </a:prstGeom>
          <a:noFill/>
          <a:ln/>
        </p:spPr>
        <p:txBody>
          <a:bodyPr wrap="none" rtlCol="0" anchor="t"/>
          <a:lstStyle/>
          <a:p>
            <a:pPr marL="0" indent="0">
              <a:lnSpc>
                <a:spcPts val="2033"/>
              </a:lnSpc>
              <a:buNone/>
            </a:pPr>
            <a:r>
              <a:rPr lang="en-US" sz="1627" b="1" dirty="0">
                <a:solidFill>
                  <a:srgbClr val="FFFFFF"/>
                </a:solidFill>
                <a:latin typeface="Instrument Sans" pitchFamily="34" charset="0"/>
                <a:ea typeface="Instrument Sans" pitchFamily="34" charset="-122"/>
                <a:cs typeface="Instrument Sans" pitchFamily="34" charset="-120"/>
              </a:rPr>
              <a:t>Efficient Pre-Trained Models</a:t>
            </a:r>
            <a:endParaRPr lang="en-US" sz="1627" dirty="0"/>
          </a:p>
        </p:txBody>
      </p:sp>
      <p:sp>
        <p:nvSpPr>
          <p:cNvPr id="6" name="Text 3"/>
          <p:cNvSpPr/>
          <p:nvPr/>
        </p:nvSpPr>
        <p:spPr>
          <a:xfrm>
            <a:off x="3389948" y="2323743"/>
            <a:ext cx="3723561" cy="792956"/>
          </a:xfrm>
          <a:prstGeom prst="rect">
            <a:avLst/>
          </a:prstGeom>
          <a:noFill/>
          <a:ln/>
        </p:spPr>
        <p:txBody>
          <a:bodyPr wrap="square" rtlCol="0" anchor="t"/>
          <a:lstStyle/>
          <a:p>
            <a:pPr marL="0" indent="0">
              <a:lnSpc>
                <a:spcPts val="2082"/>
              </a:lnSpc>
              <a:buNone/>
            </a:pPr>
            <a:r>
              <a:rPr lang="en-US" sz="1301" dirty="0">
                <a:solidFill>
                  <a:srgbClr val="CFD0D8"/>
                </a:solidFill>
                <a:latin typeface="Instrument Sans" pitchFamily="34" charset="0"/>
                <a:ea typeface="Instrument Sans" pitchFamily="34" charset="-122"/>
                <a:cs typeface="Instrument Sans" pitchFamily="34" charset="-120"/>
              </a:rPr>
              <a:t>The API comes with pre-trained models, allowing for quick implementation and efficient use for various tasks.</a:t>
            </a:r>
            <a:endParaRPr lang="en-US" sz="1301" dirty="0"/>
          </a:p>
        </p:txBody>
      </p:sp>
      <p:pic>
        <p:nvPicPr>
          <p:cNvPr id="7" name="Image 1" descr="preencoded.png"/>
          <p:cNvPicPr>
            <a:picLocks noChangeAspect="1"/>
          </p:cNvPicPr>
          <p:nvPr/>
        </p:nvPicPr>
        <p:blipFill>
          <a:blip r:embed="rId4"/>
          <a:stretch>
            <a:fillRect/>
          </a:stretch>
        </p:blipFill>
        <p:spPr>
          <a:xfrm>
            <a:off x="3389948" y="3302556"/>
            <a:ext cx="3723561" cy="4286845"/>
          </a:xfrm>
          <a:prstGeom prst="rect">
            <a:avLst/>
          </a:prstGeom>
        </p:spPr>
      </p:pic>
      <p:sp>
        <p:nvSpPr>
          <p:cNvPr id="8" name="Text 4"/>
          <p:cNvSpPr/>
          <p:nvPr/>
        </p:nvSpPr>
        <p:spPr>
          <a:xfrm>
            <a:off x="7524274" y="1900357"/>
            <a:ext cx="2563178" cy="258128"/>
          </a:xfrm>
          <a:prstGeom prst="rect">
            <a:avLst/>
          </a:prstGeom>
          <a:noFill/>
          <a:ln/>
        </p:spPr>
        <p:txBody>
          <a:bodyPr wrap="none" rtlCol="0" anchor="t"/>
          <a:lstStyle/>
          <a:p>
            <a:pPr marL="0" indent="0">
              <a:lnSpc>
                <a:spcPts val="2033"/>
              </a:lnSpc>
              <a:buNone/>
            </a:pPr>
            <a:r>
              <a:rPr lang="en-US" sz="1627" b="1" dirty="0">
                <a:solidFill>
                  <a:srgbClr val="FFFFFF"/>
                </a:solidFill>
                <a:latin typeface="Instrument Sans" pitchFamily="34" charset="0"/>
                <a:ea typeface="Instrument Sans" pitchFamily="34" charset="-122"/>
                <a:cs typeface="Instrument Sans" pitchFamily="34" charset="-120"/>
              </a:rPr>
              <a:t>Easy Model Customization</a:t>
            </a:r>
            <a:endParaRPr lang="en-US" sz="1627" dirty="0"/>
          </a:p>
        </p:txBody>
      </p:sp>
      <p:sp>
        <p:nvSpPr>
          <p:cNvPr id="9" name="Text 5"/>
          <p:cNvSpPr/>
          <p:nvPr/>
        </p:nvSpPr>
        <p:spPr>
          <a:xfrm>
            <a:off x="7524274" y="2323743"/>
            <a:ext cx="3723561" cy="792956"/>
          </a:xfrm>
          <a:prstGeom prst="rect">
            <a:avLst/>
          </a:prstGeom>
          <a:noFill/>
          <a:ln/>
        </p:spPr>
        <p:txBody>
          <a:bodyPr wrap="square" rtlCol="0" anchor="t"/>
          <a:lstStyle/>
          <a:p>
            <a:pPr marL="0" indent="0">
              <a:lnSpc>
                <a:spcPts val="2082"/>
              </a:lnSpc>
              <a:buNone/>
            </a:pPr>
            <a:r>
              <a:rPr lang="en-US" sz="1301" dirty="0">
                <a:solidFill>
                  <a:srgbClr val="CFD0D8"/>
                </a:solidFill>
                <a:latin typeface="Instrument Sans" pitchFamily="34" charset="0"/>
                <a:ea typeface="Instrument Sans" pitchFamily="34" charset="-122"/>
                <a:cs typeface="Instrument Sans" pitchFamily="34" charset="-120"/>
              </a:rPr>
              <a:t>It provides tools to train and fine-tune models for specific use cases, ensuring flexibility and tailored performance.</a:t>
            </a:r>
            <a:endParaRPr lang="en-US" sz="1301" dirty="0"/>
          </a:p>
        </p:txBody>
      </p:sp>
      <p:pic>
        <p:nvPicPr>
          <p:cNvPr id="10" name="Image 2" descr="preencoded.png"/>
          <p:cNvPicPr>
            <a:picLocks noChangeAspect="1"/>
          </p:cNvPicPr>
          <p:nvPr/>
        </p:nvPicPr>
        <p:blipFill>
          <a:blip r:embed="rId5"/>
          <a:stretch>
            <a:fillRect/>
          </a:stretch>
        </p:blipFill>
        <p:spPr>
          <a:xfrm>
            <a:off x="7524274" y="3302556"/>
            <a:ext cx="3723561" cy="279261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2A2A2D">
              <a:alpha val="80000"/>
            </a:srgbClr>
          </a:solidFill>
          <a:ln/>
        </p:spPr>
      </p:sp>
      <p:sp>
        <p:nvSpPr>
          <p:cNvPr id="6" name="Text 2"/>
          <p:cNvSpPr/>
          <p:nvPr/>
        </p:nvSpPr>
        <p:spPr>
          <a:xfrm>
            <a:off x="2037993" y="1889046"/>
            <a:ext cx="10554414" cy="1388745"/>
          </a:xfrm>
          <a:prstGeom prst="rect">
            <a:avLst/>
          </a:prstGeom>
          <a:noFill/>
          <a:ln/>
        </p:spPr>
        <p:txBody>
          <a:bodyPr wrap="squar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Training a Custom Object Detection Model</a:t>
            </a:r>
            <a:endParaRPr lang="en-US" sz="4374" dirty="0"/>
          </a:p>
        </p:txBody>
      </p:sp>
      <p:sp>
        <p:nvSpPr>
          <p:cNvPr id="7" name="Shape 3"/>
          <p:cNvSpPr/>
          <p:nvPr/>
        </p:nvSpPr>
        <p:spPr>
          <a:xfrm>
            <a:off x="2037993" y="3611047"/>
            <a:ext cx="3370064" cy="2729389"/>
          </a:xfrm>
          <a:prstGeom prst="roundRect">
            <a:avLst>
              <a:gd name="adj" fmla="val 3663"/>
            </a:avLst>
          </a:prstGeom>
          <a:solidFill>
            <a:srgbClr val="3C3C43"/>
          </a:solidFill>
          <a:ln w="13811">
            <a:solidFill>
              <a:srgbClr val="55555C"/>
            </a:solidFill>
            <a:prstDash val="solid"/>
          </a:ln>
        </p:spPr>
      </p:sp>
      <p:sp>
        <p:nvSpPr>
          <p:cNvPr id="8" name="Text 4"/>
          <p:cNvSpPr/>
          <p:nvPr/>
        </p:nvSpPr>
        <p:spPr>
          <a:xfrm>
            <a:off x="2273975" y="3847028"/>
            <a:ext cx="2221944" cy="347186"/>
          </a:xfrm>
          <a:prstGeom prst="rect">
            <a:avLst/>
          </a:prstGeom>
          <a:noFill/>
          <a:ln/>
        </p:spPr>
        <p:txBody>
          <a:bodyPr wrap="non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Data Collection</a:t>
            </a:r>
            <a:endParaRPr lang="en-US" sz="2187" dirty="0"/>
          </a:p>
        </p:txBody>
      </p:sp>
      <p:sp>
        <p:nvSpPr>
          <p:cNvPr id="9" name="Text 5"/>
          <p:cNvSpPr/>
          <p:nvPr/>
        </p:nvSpPr>
        <p:spPr>
          <a:xfrm>
            <a:off x="2273975" y="4327446"/>
            <a:ext cx="2898100" cy="1777008"/>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Effective data collection ensures a diverse and representative dataset, crucial for robust model training.</a:t>
            </a:r>
            <a:endParaRPr lang="en-US" sz="1750" dirty="0"/>
          </a:p>
        </p:txBody>
      </p:sp>
      <p:sp>
        <p:nvSpPr>
          <p:cNvPr id="10" name="Shape 6"/>
          <p:cNvSpPr/>
          <p:nvPr/>
        </p:nvSpPr>
        <p:spPr>
          <a:xfrm>
            <a:off x="5630228" y="3611047"/>
            <a:ext cx="3370064" cy="2729389"/>
          </a:xfrm>
          <a:prstGeom prst="roundRect">
            <a:avLst>
              <a:gd name="adj" fmla="val 3663"/>
            </a:avLst>
          </a:prstGeom>
          <a:solidFill>
            <a:srgbClr val="3C3C43"/>
          </a:solidFill>
          <a:ln w="13811">
            <a:solidFill>
              <a:srgbClr val="55555C"/>
            </a:solidFill>
            <a:prstDash val="solid"/>
          </a:ln>
        </p:spPr>
      </p:sp>
      <p:sp>
        <p:nvSpPr>
          <p:cNvPr id="11" name="Text 7"/>
          <p:cNvSpPr/>
          <p:nvPr/>
        </p:nvSpPr>
        <p:spPr>
          <a:xfrm>
            <a:off x="5866209" y="3847028"/>
            <a:ext cx="2221944" cy="347186"/>
          </a:xfrm>
          <a:prstGeom prst="rect">
            <a:avLst/>
          </a:prstGeom>
          <a:noFill/>
          <a:ln/>
        </p:spPr>
        <p:txBody>
          <a:bodyPr wrap="non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Annotation</a:t>
            </a:r>
            <a:endParaRPr lang="en-US" sz="2187" dirty="0"/>
          </a:p>
        </p:txBody>
      </p:sp>
      <p:sp>
        <p:nvSpPr>
          <p:cNvPr id="12" name="Text 8"/>
          <p:cNvSpPr/>
          <p:nvPr/>
        </p:nvSpPr>
        <p:spPr>
          <a:xfrm>
            <a:off x="5866209" y="4327446"/>
            <a:ext cx="2898100" cy="1421606"/>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Accurate annotation of training images is essential for teaching the model to recognize objects.</a:t>
            </a:r>
            <a:endParaRPr lang="en-US" sz="1750" dirty="0"/>
          </a:p>
        </p:txBody>
      </p:sp>
      <p:sp>
        <p:nvSpPr>
          <p:cNvPr id="13" name="Shape 9"/>
          <p:cNvSpPr/>
          <p:nvPr/>
        </p:nvSpPr>
        <p:spPr>
          <a:xfrm>
            <a:off x="9222462" y="3611047"/>
            <a:ext cx="3370064" cy="2729389"/>
          </a:xfrm>
          <a:prstGeom prst="roundRect">
            <a:avLst>
              <a:gd name="adj" fmla="val 3663"/>
            </a:avLst>
          </a:prstGeom>
          <a:solidFill>
            <a:srgbClr val="3C3C43"/>
          </a:solidFill>
          <a:ln w="13811">
            <a:solidFill>
              <a:srgbClr val="55555C"/>
            </a:solidFill>
            <a:prstDash val="solid"/>
          </a:ln>
        </p:spPr>
      </p:sp>
      <p:sp>
        <p:nvSpPr>
          <p:cNvPr id="14" name="Text 10"/>
          <p:cNvSpPr/>
          <p:nvPr/>
        </p:nvSpPr>
        <p:spPr>
          <a:xfrm>
            <a:off x="9458444" y="3847028"/>
            <a:ext cx="2221944" cy="347186"/>
          </a:xfrm>
          <a:prstGeom prst="rect">
            <a:avLst/>
          </a:prstGeom>
          <a:noFill/>
          <a:ln/>
        </p:spPr>
        <p:txBody>
          <a:bodyPr wrap="none" rtlCol="0" anchor="t"/>
          <a:lstStyle/>
          <a:p>
            <a:pPr marL="0" indent="0">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Model Training</a:t>
            </a:r>
            <a:endParaRPr lang="en-US" sz="2187" dirty="0"/>
          </a:p>
        </p:txBody>
      </p:sp>
      <p:sp>
        <p:nvSpPr>
          <p:cNvPr id="15" name="Text 11"/>
          <p:cNvSpPr/>
          <p:nvPr/>
        </p:nvSpPr>
        <p:spPr>
          <a:xfrm>
            <a:off x="9458444" y="4327446"/>
            <a:ext cx="2898100" cy="1777008"/>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Training involves the process of optimizing model parameters to accurately identify objects within an image.</a:t>
            </a: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sp>
        <p:nvSpPr>
          <p:cNvPr id="4" name="Text 1"/>
          <p:cNvSpPr/>
          <p:nvPr/>
        </p:nvSpPr>
        <p:spPr>
          <a:xfrm>
            <a:off x="2037993" y="2183725"/>
            <a:ext cx="9810512"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Evaluating and Fine-Tuning the Model</a:t>
            </a:r>
            <a:endParaRPr lang="en-US" sz="4374" dirty="0"/>
          </a:p>
        </p:txBody>
      </p:sp>
      <p:sp>
        <p:nvSpPr>
          <p:cNvPr id="5" name="Shape 2"/>
          <p:cNvSpPr/>
          <p:nvPr/>
        </p:nvSpPr>
        <p:spPr>
          <a:xfrm>
            <a:off x="2037993" y="3322439"/>
            <a:ext cx="10554414" cy="2723436"/>
          </a:xfrm>
          <a:prstGeom prst="roundRect">
            <a:avLst>
              <a:gd name="adj" fmla="val 3671"/>
            </a:avLst>
          </a:prstGeom>
          <a:noFill/>
          <a:ln w="13811">
            <a:solidFill>
              <a:srgbClr val="FFFFFF">
                <a:alpha val="24000"/>
              </a:srgbClr>
            </a:solidFill>
            <a:prstDash val="solid"/>
          </a:ln>
        </p:spPr>
      </p:sp>
      <p:sp>
        <p:nvSpPr>
          <p:cNvPr id="6" name="Shape 3"/>
          <p:cNvSpPr/>
          <p:nvPr/>
        </p:nvSpPr>
        <p:spPr>
          <a:xfrm>
            <a:off x="2051804" y="3336250"/>
            <a:ext cx="10526792" cy="1347907"/>
          </a:xfrm>
          <a:prstGeom prst="rect">
            <a:avLst/>
          </a:prstGeom>
          <a:solidFill>
            <a:srgbClr val="FFFFFF">
              <a:alpha val="4000"/>
            </a:srgbClr>
          </a:solidFill>
          <a:ln/>
        </p:spPr>
      </p:sp>
      <p:sp>
        <p:nvSpPr>
          <p:cNvPr id="7" name="Text 4"/>
          <p:cNvSpPr/>
          <p:nvPr/>
        </p:nvSpPr>
        <p:spPr>
          <a:xfrm>
            <a:off x="2273975" y="3477101"/>
            <a:ext cx="4815245" cy="355402"/>
          </a:xfrm>
          <a:prstGeom prst="rect">
            <a:avLst/>
          </a:prstGeom>
          <a:noFill/>
          <a:ln/>
        </p:spPr>
        <p:txBody>
          <a:bodyPr wrap="non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Evaluation Metrics</a:t>
            </a:r>
            <a:endParaRPr lang="en-US" sz="1750" dirty="0"/>
          </a:p>
        </p:txBody>
      </p:sp>
      <p:sp>
        <p:nvSpPr>
          <p:cNvPr id="8" name="Text 5"/>
          <p:cNvSpPr/>
          <p:nvPr/>
        </p:nvSpPr>
        <p:spPr>
          <a:xfrm>
            <a:off x="7541181" y="3477101"/>
            <a:ext cx="4815245" cy="1066205"/>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Quantitatively assesses the performance of the model using metrics like precision, recall, and F1 score.</a:t>
            </a:r>
            <a:endParaRPr lang="en-US" sz="1750" dirty="0"/>
          </a:p>
        </p:txBody>
      </p:sp>
      <p:sp>
        <p:nvSpPr>
          <p:cNvPr id="9" name="Shape 6"/>
          <p:cNvSpPr/>
          <p:nvPr/>
        </p:nvSpPr>
        <p:spPr>
          <a:xfrm>
            <a:off x="2051804" y="4684157"/>
            <a:ext cx="10526792" cy="1347907"/>
          </a:xfrm>
          <a:prstGeom prst="rect">
            <a:avLst/>
          </a:prstGeom>
          <a:solidFill>
            <a:srgbClr val="000000">
              <a:alpha val="4000"/>
            </a:srgbClr>
          </a:solidFill>
          <a:ln/>
        </p:spPr>
      </p:sp>
      <p:sp>
        <p:nvSpPr>
          <p:cNvPr id="10" name="Text 7"/>
          <p:cNvSpPr/>
          <p:nvPr/>
        </p:nvSpPr>
        <p:spPr>
          <a:xfrm>
            <a:off x="2273975" y="4825008"/>
            <a:ext cx="4815245" cy="355402"/>
          </a:xfrm>
          <a:prstGeom prst="rect">
            <a:avLst/>
          </a:prstGeom>
          <a:noFill/>
          <a:ln/>
        </p:spPr>
        <p:txBody>
          <a:bodyPr wrap="non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Fine-Tuning Techniques</a:t>
            </a:r>
            <a:endParaRPr lang="en-US" sz="1750" dirty="0"/>
          </a:p>
        </p:txBody>
      </p:sp>
      <p:sp>
        <p:nvSpPr>
          <p:cNvPr id="11" name="Text 8"/>
          <p:cNvSpPr/>
          <p:nvPr/>
        </p:nvSpPr>
        <p:spPr>
          <a:xfrm>
            <a:off x="7541181" y="4825008"/>
            <a:ext cx="4815245" cy="1066205"/>
          </a:xfrm>
          <a:prstGeom prst="rect">
            <a:avLst/>
          </a:prstGeom>
          <a:noFill/>
          <a:ln/>
        </p:spPr>
        <p:txBody>
          <a:bodyPr wrap="square" rtlCol="0" anchor="t"/>
          <a:lstStyle/>
          <a:p>
            <a:pPr marL="0" indent="0">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Techniques such as transfer learning and hyperparameter tuning help optimize and refine the model's performance.</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94365"/>
            <a:ext cx="8833009"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Deploying the Model for Inference</a:t>
            </a:r>
            <a:endParaRPr lang="en-US" sz="4374" dirty="0"/>
          </a:p>
        </p:txBody>
      </p:sp>
      <p:pic>
        <p:nvPicPr>
          <p:cNvPr id="6" name="Image 2" descr="preencoded.png"/>
          <p:cNvPicPr>
            <a:picLocks noChangeAspect="1"/>
          </p:cNvPicPr>
          <p:nvPr/>
        </p:nvPicPr>
        <p:blipFill>
          <a:blip r:embed="rId5"/>
          <a:stretch>
            <a:fillRect/>
          </a:stretch>
        </p:blipFill>
        <p:spPr>
          <a:xfrm>
            <a:off x="2037993" y="4521994"/>
            <a:ext cx="5277207" cy="888682"/>
          </a:xfrm>
          <a:prstGeom prst="rect">
            <a:avLst/>
          </a:prstGeom>
        </p:spPr>
      </p:pic>
      <p:sp>
        <p:nvSpPr>
          <p:cNvPr id="7" name="Text 2"/>
          <p:cNvSpPr/>
          <p:nvPr/>
        </p:nvSpPr>
        <p:spPr>
          <a:xfrm>
            <a:off x="2260163" y="5743932"/>
            <a:ext cx="2319338" cy="347186"/>
          </a:xfrm>
          <a:prstGeom prst="rect">
            <a:avLst/>
          </a:prstGeom>
          <a:noFill/>
          <a:ln/>
        </p:spPr>
        <p:txBody>
          <a:bodyPr wrap="none" rtlCol="0" anchor="t"/>
          <a:lstStyle/>
          <a:p>
            <a:pPr marL="0" indent="0" algn="l">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Model Integration</a:t>
            </a:r>
            <a:endParaRPr lang="en-US" sz="2187" dirty="0"/>
          </a:p>
        </p:txBody>
      </p:sp>
      <p:sp>
        <p:nvSpPr>
          <p:cNvPr id="8" name="Text 3"/>
          <p:cNvSpPr/>
          <p:nvPr/>
        </p:nvSpPr>
        <p:spPr>
          <a:xfrm>
            <a:off x="2260163" y="6224349"/>
            <a:ext cx="4832866"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Integrate the model into the desired application or system, ensuring seamless communication and functionality.</a:t>
            </a:r>
            <a:endParaRPr lang="en-US" sz="1750" dirty="0"/>
          </a:p>
        </p:txBody>
      </p:sp>
      <p:pic>
        <p:nvPicPr>
          <p:cNvPr id="9" name="Image 3" descr="preencoded.png"/>
          <p:cNvPicPr>
            <a:picLocks noChangeAspect="1"/>
          </p:cNvPicPr>
          <p:nvPr/>
        </p:nvPicPr>
        <p:blipFill>
          <a:blip r:embed="rId6"/>
          <a:stretch>
            <a:fillRect/>
          </a:stretch>
        </p:blipFill>
        <p:spPr>
          <a:xfrm>
            <a:off x="7315200" y="4521994"/>
            <a:ext cx="5277207" cy="888682"/>
          </a:xfrm>
          <a:prstGeom prst="rect">
            <a:avLst/>
          </a:prstGeom>
        </p:spPr>
      </p:pic>
      <p:sp>
        <p:nvSpPr>
          <p:cNvPr id="10" name="Text 4"/>
          <p:cNvSpPr/>
          <p:nvPr/>
        </p:nvSpPr>
        <p:spPr>
          <a:xfrm>
            <a:off x="7537371" y="5743932"/>
            <a:ext cx="2335411" cy="347186"/>
          </a:xfrm>
          <a:prstGeom prst="rect">
            <a:avLst/>
          </a:prstGeom>
          <a:noFill/>
          <a:ln/>
        </p:spPr>
        <p:txBody>
          <a:bodyPr wrap="none" rtlCol="0" anchor="t"/>
          <a:lstStyle/>
          <a:p>
            <a:pPr marL="0" indent="0" algn="l">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Inference Process</a:t>
            </a:r>
            <a:endParaRPr lang="en-US" sz="2187" dirty="0"/>
          </a:p>
        </p:txBody>
      </p:sp>
      <p:sp>
        <p:nvSpPr>
          <p:cNvPr id="11" name="Text 5"/>
          <p:cNvSpPr/>
          <p:nvPr/>
        </p:nvSpPr>
        <p:spPr>
          <a:xfrm>
            <a:off x="7537371" y="6224349"/>
            <a:ext cx="4832866"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Execute the trained model to make predictions and detect objects within new data instances.</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25473"/>
            <a:ext cx="7906583" cy="694373"/>
          </a:xfrm>
          <a:prstGeom prst="rect">
            <a:avLst/>
          </a:prstGeom>
          <a:noFill/>
          <a:ln/>
        </p:spPr>
        <p:txBody>
          <a:bodyPr wrap="none" rtlCol="0" anchor="t"/>
          <a:lstStyle/>
          <a:p>
            <a:pPr marL="0" indent="0">
              <a:lnSpc>
                <a:spcPts val="5468"/>
              </a:lnSpc>
              <a:buNone/>
            </a:pPr>
            <a:r>
              <a:rPr lang="en-US" sz="4374" b="1" dirty="0">
                <a:solidFill>
                  <a:srgbClr val="FFFFFF"/>
                </a:solidFill>
                <a:latin typeface="Instrument Sans" pitchFamily="34" charset="0"/>
                <a:ea typeface="Instrument Sans" pitchFamily="34" charset="-122"/>
                <a:cs typeface="Instrument Sans" pitchFamily="34" charset="-120"/>
              </a:rPr>
              <a:t>Case Studies and Applications</a:t>
            </a:r>
            <a:endParaRPr lang="en-US" sz="4374" dirty="0"/>
          </a:p>
        </p:txBody>
      </p:sp>
      <p:sp>
        <p:nvSpPr>
          <p:cNvPr id="6" name="Shape 2"/>
          <p:cNvSpPr/>
          <p:nvPr/>
        </p:nvSpPr>
        <p:spPr>
          <a:xfrm>
            <a:off x="1144310" y="1953101"/>
            <a:ext cx="44410" cy="5351026"/>
          </a:xfrm>
          <a:prstGeom prst="roundRect">
            <a:avLst>
              <a:gd name="adj" fmla="val 225151"/>
            </a:avLst>
          </a:prstGeom>
          <a:solidFill>
            <a:srgbClr val="55555C"/>
          </a:solidFill>
          <a:ln/>
        </p:spPr>
      </p:sp>
      <p:sp>
        <p:nvSpPr>
          <p:cNvPr id="7" name="Shape 3"/>
          <p:cNvSpPr/>
          <p:nvPr/>
        </p:nvSpPr>
        <p:spPr>
          <a:xfrm>
            <a:off x="1416427" y="2354401"/>
            <a:ext cx="777597" cy="44410"/>
          </a:xfrm>
          <a:prstGeom prst="roundRect">
            <a:avLst>
              <a:gd name="adj" fmla="val 225151"/>
            </a:avLst>
          </a:prstGeom>
          <a:solidFill>
            <a:srgbClr val="55555C"/>
          </a:solidFill>
          <a:ln/>
        </p:spPr>
      </p:sp>
      <p:sp>
        <p:nvSpPr>
          <p:cNvPr id="8" name="Shape 4"/>
          <p:cNvSpPr/>
          <p:nvPr/>
        </p:nvSpPr>
        <p:spPr>
          <a:xfrm>
            <a:off x="916484" y="2126694"/>
            <a:ext cx="499943" cy="499943"/>
          </a:xfrm>
          <a:prstGeom prst="roundRect">
            <a:avLst>
              <a:gd name="adj" fmla="val 20000"/>
            </a:avLst>
          </a:prstGeom>
          <a:solidFill>
            <a:srgbClr val="3C3C43"/>
          </a:solidFill>
          <a:ln w="13811">
            <a:solidFill>
              <a:srgbClr val="55555C"/>
            </a:solidFill>
            <a:prstDash val="solid"/>
          </a:ln>
        </p:spPr>
      </p:sp>
      <p:sp>
        <p:nvSpPr>
          <p:cNvPr id="9" name="Text 5"/>
          <p:cNvSpPr/>
          <p:nvPr/>
        </p:nvSpPr>
        <p:spPr>
          <a:xfrm>
            <a:off x="1101864" y="2168366"/>
            <a:ext cx="129064"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1</a:t>
            </a:r>
            <a:endParaRPr lang="en-US" sz="2624" dirty="0"/>
          </a:p>
        </p:txBody>
      </p:sp>
      <p:sp>
        <p:nvSpPr>
          <p:cNvPr id="10" name="Text 6"/>
          <p:cNvSpPr/>
          <p:nvPr/>
        </p:nvSpPr>
        <p:spPr>
          <a:xfrm>
            <a:off x="2388513" y="2175272"/>
            <a:ext cx="2857143" cy="347186"/>
          </a:xfrm>
          <a:prstGeom prst="rect">
            <a:avLst/>
          </a:prstGeom>
          <a:noFill/>
          <a:ln/>
        </p:spPr>
        <p:txBody>
          <a:bodyPr wrap="none" rtlCol="0" anchor="t"/>
          <a:lstStyle/>
          <a:p>
            <a:pPr marL="0" indent="0" algn="l">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Autonomous Vehicles</a:t>
            </a:r>
            <a:endParaRPr lang="en-US" sz="2187" dirty="0"/>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Object detection plays a crucial role in enabling autonomous vehicles to recognize and respond to their environment.</a:t>
            </a:r>
            <a:endParaRPr lang="en-US" sz="1750" dirty="0"/>
          </a:p>
        </p:txBody>
      </p:sp>
      <p:sp>
        <p:nvSpPr>
          <p:cNvPr id="12" name="Shape 8"/>
          <p:cNvSpPr/>
          <p:nvPr/>
        </p:nvSpPr>
        <p:spPr>
          <a:xfrm>
            <a:off x="1416427" y="4212134"/>
            <a:ext cx="777597" cy="44410"/>
          </a:xfrm>
          <a:prstGeom prst="roundRect">
            <a:avLst>
              <a:gd name="adj" fmla="val 225151"/>
            </a:avLst>
          </a:prstGeom>
          <a:solidFill>
            <a:srgbClr val="55555C"/>
          </a:solidFill>
          <a:ln/>
        </p:spPr>
      </p:sp>
      <p:sp>
        <p:nvSpPr>
          <p:cNvPr id="13" name="Shape 9"/>
          <p:cNvSpPr/>
          <p:nvPr/>
        </p:nvSpPr>
        <p:spPr>
          <a:xfrm>
            <a:off x="916484" y="3984427"/>
            <a:ext cx="499943" cy="499943"/>
          </a:xfrm>
          <a:prstGeom prst="roundRect">
            <a:avLst>
              <a:gd name="adj" fmla="val 20000"/>
            </a:avLst>
          </a:prstGeom>
          <a:solidFill>
            <a:srgbClr val="3C3C43"/>
          </a:solidFill>
          <a:ln w="13811">
            <a:solidFill>
              <a:srgbClr val="55555C"/>
            </a:solidFill>
            <a:prstDash val="solid"/>
          </a:ln>
        </p:spPr>
      </p:sp>
      <p:sp>
        <p:nvSpPr>
          <p:cNvPr id="14" name="Text 10"/>
          <p:cNvSpPr/>
          <p:nvPr/>
        </p:nvSpPr>
        <p:spPr>
          <a:xfrm>
            <a:off x="1073527" y="4026098"/>
            <a:ext cx="185738"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2</a:t>
            </a:r>
            <a:endParaRPr lang="en-US" sz="2624" dirty="0"/>
          </a:p>
        </p:txBody>
      </p:sp>
      <p:sp>
        <p:nvSpPr>
          <p:cNvPr id="15" name="Text 11"/>
          <p:cNvSpPr/>
          <p:nvPr/>
        </p:nvSpPr>
        <p:spPr>
          <a:xfrm>
            <a:off x="2388513" y="4033004"/>
            <a:ext cx="2221944" cy="347186"/>
          </a:xfrm>
          <a:prstGeom prst="rect">
            <a:avLst/>
          </a:prstGeom>
          <a:noFill/>
          <a:ln/>
        </p:spPr>
        <p:txBody>
          <a:bodyPr wrap="none" rtlCol="0" anchor="t"/>
          <a:lstStyle/>
          <a:p>
            <a:pPr marL="0" indent="0" algn="l">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Retail Analytics</a:t>
            </a:r>
            <a:endParaRPr lang="en-US" sz="2187" dirty="0"/>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It enhances retail operations by providing insights into shopper behavior and inventory management.</a:t>
            </a:r>
            <a:endParaRPr lang="en-US" sz="1750" dirty="0"/>
          </a:p>
        </p:txBody>
      </p:sp>
      <p:sp>
        <p:nvSpPr>
          <p:cNvPr id="17" name="Shape 13"/>
          <p:cNvSpPr/>
          <p:nvPr/>
        </p:nvSpPr>
        <p:spPr>
          <a:xfrm>
            <a:off x="1416427" y="6069866"/>
            <a:ext cx="777597" cy="44410"/>
          </a:xfrm>
          <a:prstGeom prst="roundRect">
            <a:avLst>
              <a:gd name="adj" fmla="val 225151"/>
            </a:avLst>
          </a:prstGeom>
          <a:solidFill>
            <a:srgbClr val="55555C"/>
          </a:solidFill>
          <a:ln/>
        </p:spPr>
      </p:sp>
      <p:sp>
        <p:nvSpPr>
          <p:cNvPr id="18" name="Shape 14"/>
          <p:cNvSpPr/>
          <p:nvPr/>
        </p:nvSpPr>
        <p:spPr>
          <a:xfrm>
            <a:off x="916484" y="5842159"/>
            <a:ext cx="499943" cy="499943"/>
          </a:xfrm>
          <a:prstGeom prst="roundRect">
            <a:avLst>
              <a:gd name="adj" fmla="val 20000"/>
            </a:avLst>
          </a:prstGeom>
          <a:solidFill>
            <a:srgbClr val="3C3C43"/>
          </a:solidFill>
          <a:ln w="13811">
            <a:solidFill>
              <a:srgbClr val="55555C"/>
            </a:solidFill>
            <a:prstDash val="solid"/>
          </a:ln>
        </p:spPr>
      </p:sp>
      <p:sp>
        <p:nvSpPr>
          <p:cNvPr id="19" name="Text 15"/>
          <p:cNvSpPr/>
          <p:nvPr/>
        </p:nvSpPr>
        <p:spPr>
          <a:xfrm>
            <a:off x="1069955" y="5883831"/>
            <a:ext cx="193000" cy="416481"/>
          </a:xfrm>
          <a:prstGeom prst="rect">
            <a:avLst/>
          </a:prstGeom>
          <a:noFill/>
          <a:ln/>
        </p:spPr>
        <p:txBody>
          <a:bodyPr wrap="none" rtlCol="0" anchor="t"/>
          <a:lstStyle/>
          <a:p>
            <a:pPr marL="0" indent="0" algn="ctr">
              <a:lnSpc>
                <a:spcPts val="3281"/>
              </a:lnSpc>
              <a:buNone/>
            </a:pPr>
            <a:r>
              <a:rPr lang="en-US" sz="2624" b="1" dirty="0">
                <a:solidFill>
                  <a:srgbClr val="CFD0D8"/>
                </a:solidFill>
                <a:latin typeface="Instrument Sans" pitchFamily="34" charset="0"/>
                <a:ea typeface="Instrument Sans" pitchFamily="34" charset="-122"/>
                <a:cs typeface="Instrument Sans" pitchFamily="34" charset="-120"/>
              </a:rPr>
              <a:t>3</a:t>
            </a:r>
            <a:endParaRPr lang="en-US" sz="2624" dirty="0"/>
          </a:p>
        </p:txBody>
      </p:sp>
      <p:sp>
        <p:nvSpPr>
          <p:cNvPr id="20" name="Text 16"/>
          <p:cNvSpPr/>
          <p:nvPr/>
        </p:nvSpPr>
        <p:spPr>
          <a:xfrm>
            <a:off x="2388513" y="5890736"/>
            <a:ext cx="2221944" cy="347186"/>
          </a:xfrm>
          <a:prstGeom prst="rect">
            <a:avLst/>
          </a:prstGeom>
          <a:noFill/>
          <a:ln/>
        </p:spPr>
        <p:txBody>
          <a:bodyPr wrap="none" rtlCol="0" anchor="t"/>
          <a:lstStyle/>
          <a:p>
            <a:pPr marL="0" indent="0" algn="l">
              <a:lnSpc>
                <a:spcPts val="2734"/>
              </a:lnSpc>
              <a:buNone/>
            </a:pPr>
            <a:r>
              <a:rPr lang="en-US" sz="2187" b="1" dirty="0">
                <a:solidFill>
                  <a:srgbClr val="CFD0D8"/>
                </a:solidFill>
                <a:latin typeface="Instrument Sans" pitchFamily="34" charset="0"/>
                <a:ea typeface="Instrument Sans" pitchFamily="34" charset="-122"/>
                <a:cs typeface="Instrument Sans" pitchFamily="34" charset="-120"/>
              </a:rPr>
              <a:t>Healthcare</a:t>
            </a:r>
            <a:endParaRPr lang="en-US" sz="2187" dirty="0"/>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Instrument Sans" pitchFamily="34" charset="0"/>
                <a:ea typeface="Instrument Sans" pitchFamily="34" charset="-122"/>
                <a:cs typeface="Instrument Sans" pitchFamily="34" charset="-120"/>
              </a:rPr>
              <a:t>Used for tasks such as medical image analysis and detecting anomalies in medical scans, improving diagnosis and treatment.</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434</Words>
  <Application>Microsoft Office PowerPoint</Application>
  <PresentationFormat>Custom</PresentationFormat>
  <Paragraphs>60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Instrument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3</cp:revision>
  <dcterms:created xsi:type="dcterms:W3CDTF">2024-02-06T13:07:14Z</dcterms:created>
  <dcterms:modified xsi:type="dcterms:W3CDTF">2024-02-06T13:37:05Z</dcterms:modified>
</cp:coreProperties>
</file>